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3" r:id="rId2"/>
    <p:sldId id="264" r:id="rId3"/>
    <p:sldId id="265" r:id="rId4"/>
    <p:sldId id="266" r:id="rId5"/>
    <p:sldId id="267" r:id="rId6"/>
    <p:sldId id="269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5"/>
    <p:restoredTop sz="87391" autoAdjust="0"/>
  </p:normalViewPr>
  <p:slideViewPr>
    <p:cSldViewPr snapToGrid="0" snapToObjects="1">
      <p:cViewPr>
        <p:scale>
          <a:sx n="131" d="100"/>
          <a:sy n="131" d="100"/>
        </p:scale>
        <p:origin x="-6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B8713-3593-E64D-A368-E19EF5DE1AEE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815E-3772-D043-8401-2237A5B60B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2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D7B8-0B16-E847-BFBE-BC5DB692B2F1}" type="datetimeFigureOut">
              <a:rPr lang="en-US" smtClean="0"/>
              <a:t>8/4/18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C6CFB-40F4-4C4B-8CA1-06F2A1785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is dim </a:t>
            </a:r>
          </a:p>
          <a:p>
            <a:r>
              <a:rPr lang="en-US" dirty="0"/>
              <a:t>Featured:     587738615951065195    0.0545076     0.948941</a:t>
            </a:r>
          </a:p>
          <a:p>
            <a:r>
              <a:rPr lang="en-US" dirty="0"/>
              <a:t>Smooth:     588297864192458816     0.710452     0.177523</a:t>
            </a:r>
          </a:p>
          <a:p>
            <a:r>
              <a:rPr lang="en-US" dirty="0"/>
              <a:t>Selection is mid1 </a:t>
            </a:r>
          </a:p>
          <a:p>
            <a:r>
              <a:rPr lang="en-US" dirty="0"/>
              <a:t>Featured:     587738946676719656   0.00857118     0.984678</a:t>
            </a:r>
          </a:p>
          <a:p>
            <a:r>
              <a:rPr lang="en-US" dirty="0"/>
              <a:t>Smooth:     587725979616346223     0.587785     0.436185</a:t>
            </a:r>
          </a:p>
          <a:p>
            <a:r>
              <a:rPr lang="en-US" dirty="0"/>
              <a:t>Selection is mid2 </a:t>
            </a:r>
          </a:p>
          <a:p>
            <a:r>
              <a:rPr lang="en-US" dirty="0"/>
              <a:t>Featured:     587741600954712170    0.0722414     0.907000</a:t>
            </a:r>
          </a:p>
          <a:p>
            <a:r>
              <a:rPr lang="en-US" dirty="0"/>
              <a:t>Smooth:     588017704002322454     0.792188     0.184284</a:t>
            </a:r>
          </a:p>
          <a:p>
            <a:r>
              <a:rPr lang="en-US" dirty="0"/>
              <a:t>Selection is bright </a:t>
            </a:r>
          </a:p>
          <a:p>
            <a:r>
              <a:rPr lang="en-US" dirty="0"/>
              <a:t>Featured:     587736584436777018      0.00000     0.990000</a:t>
            </a:r>
          </a:p>
          <a:p>
            <a:r>
              <a:rPr lang="en-US" dirty="0"/>
              <a:t>Smooth:     587736523764465741     0.871157    0.0580000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4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is dim </a:t>
            </a:r>
          </a:p>
          <a:p>
            <a:r>
              <a:rPr lang="en-US" dirty="0"/>
              <a:t>Featured:     587738615951065195    0.0545076     0.948941</a:t>
            </a:r>
          </a:p>
          <a:p>
            <a:r>
              <a:rPr lang="en-US" dirty="0"/>
              <a:t>Smooth:     588297864192458816     0.710452     0.177523</a:t>
            </a:r>
          </a:p>
          <a:p>
            <a:r>
              <a:rPr lang="en-US" dirty="0"/>
              <a:t>Selection is mid1 </a:t>
            </a:r>
          </a:p>
          <a:p>
            <a:r>
              <a:rPr lang="en-US" dirty="0"/>
              <a:t>Featured:     587738946676719656   0.00857118     0.984678</a:t>
            </a:r>
          </a:p>
          <a:p>
            <a:r>
              <a:rPr lang="en-US" dirty="0"/>
              <a:t>Smooth:     587725979616346223     0.587785     0.436185</a:t>
            </a:r>
          </a:p>
          <a:p>
            <a:r>
              <a:rPr lang="en-US" dirty="0"/>
              <a:t>Selection is mid2 </a:t>
            </a:r>
          </a:p>
          <a:p>
            <a:r>
              <a:rPr lang="en-US" dirty="0"/>
              <a:t>Featured:     587741600954712170    0.0722414     0.907000</a:t>
            </a:r>
          </a:p>
          <a:p>
            <a:r>
              <a:rPr lang="en-US" dirty="0"/>
              <a:t>Smooth:     588017704002322454     0.792188     0.184284</a:t>
            </a:r>
          </a:p>
          <a:p>
            <a:r>
              <a:rPr lang="en-US" dirty="0"/>
              <a:t>Selection is bright </a:t>
            </a:r>
          </a:p>
          <a:p>
            <a:r>
              <a:rPr lang="en-US" dirty="0"/>
              <a:t>Featured:     587736584436777018      0.00000     0.990000</a:t>
            </a:r>
          </a:p>
          <a:p>
            <a:r>
              <a:rPr lang="en-US" dirty="0"/>
              <a:t>Smooth:     587736523764465741     0.871157    0.0580000</a:t>
            </a:r>
          </a:p>
          <a:p>
            <a:endParaRPr lang="en-US" dirty="0"/>
          </a:p>
          <a:p>
            <a:r>
              <a:rPr lang="en-US" dirty="0"/>
              <a:t>All images 0.19806”/pix, 512x512 (1.7arcmin </a:t>
            </a:r>
            <a:r>
              <a:rPr lang="en-US" dirty="0" err="1"/>
              <a:t>sq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4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right:           15      13</a:t>
            </a:r>
          </a:p>
          <a:p>
            <a:r>
              <a:rPr lang="en-US" dirty="0"/>
              <a:t>    587738409259040831      167.487      13.4580     -20.7433     0.771530     0.850500</a:t>
            </a:r>
          </a:p>
          <a:p>
            <a:r>
              <a:rPr lang="en-US" dirty="0"/>
              <a:t>Bottom right:            5       3</a:t>
            </a:r>
          </a:p>
          <a:p>
            <a:r>
              <a:rPr lang="en-US" dirty="0"/>
              <a:t>    588017978915160212      242.810      24.2250     -21.3174     0.852940    0.0490000</a:t>
            </a:r>
          </a:p>
          <a:p>
            <a:endParaRPr lang="en-US" dirty="0"/>
          </a:p>
          <a:p>
            <a:r>
              <a:rPr lang="en-US" dirty="0"/>
              <a:t>Top left:          130     114</a:t>
            </a:r>
          </a:p>
          <a:p>
            <a:r>
              <a:rPr lang="en-US" dirty="0"/>
              <a:t>    587729971255902586      230.587     -1.57037     -19.8088     0.246194     0.867660</a:t>
            </a:r>
          </a:p>
          <a:p>
            <a:r>
              <a:rPr lang="en-US" dirty="0"/>
              <a:t>Bottom left:           51      45</a:t>
            </a:r>
          </a:p>
          <a:p>
            <a:r>
              <a:rPr lang="en-US" dirty="0"/>
              <a:t>    587731680654983426      132.062      41.1865     -19.1363     0.189383     0.194521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0.19806”/pix, 512x512 (1.7arcmin </a:t>
            </a:r>
            <a:r>
              <a:rPr lang="en-US" dirty="0" err="1"/>
              <a:t>sq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0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right:            9      -1</a:t>
            </a:r>
          </a:p>
          <a:p>
            <a:r>
              <a:rPr lang="en-US" dirty="0"/>
              <a:t>    587742061082968233      209.514      20.4013     -21.1289     0.812376     0.770063</a:t>
            </a:r>
          </a:p>
          <a:p>
            <a:r>
              <a:rPr lang="en-US" dirty="0"/>
              <a:t>Bottom right:            4       0</a:t>
            </a:r>
          </a:p>
          <a:p>
            <a:r>
              <a:rPr lang="en-US" dirty="0"/>
              <a:t>    587738196652982642      121.055      55.3977     -21.9214     0.751784     0.212000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left:           16       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587742772949418053      183.288      16.2969     -21.3421     0.239769     0.786208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left:            1       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587728310175465540      167.100      3.49796     -21.1936     0.248359     0.233235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0.19806”/pix, 512x512 (1.7arcmin </a:t>
            </a:r>
            <a:r>
              <a:rPr lang="en-US" dirty="0" err="1"/>
              <a:t>sq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0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right:            2      -1</a:t>
            </a:r>
          </a:p>
          <a:p>
            <a:r>
              <a:rPr lang="en-US" dirty="0"/>
              <a:t>    587738953105473543      206.475      36.5659     -21.0461     0.768821     0.901289      1.00000</a:t>
            </a:r>
          </a:p>
          <a:p>
            <a:r>
              <a:rPr lang="en-US" dirty="0"/>
              <a:t>Bottom right:            2       0</a:t>
            </a:r>
          </a:p>
          <a:p>
            <a:r>
              <a:rPr lang="en-US" dirty="0"/>
              <a:t>    587738196652982642      121.055      55.3977     -21.9214     0.751784     0.212000      1.00000</a:t>
            </a:r>
          </a:p>
          <a:p>
            <a:r>
              <a:rPr lang="en-US" dirty="0"/>
              <a:t>Top left:            1       0</a:t>
            </a:r>
          </a:p>
          <a:p>
            <a:r>
              <a:rPr lang="en-US" dirty="0"/>
              <a:t>    588023239134937193      140.136      17.7022     -21.0369     0.219800     0.866500     0.667000</a:t>
            </a:r>
          </a:p>
          <a:p>
            <a:r>
              <a:rPr lang="en-US" dirty="0"/>
              <a:t>Bottom left:            0       0</a:t>
            </a:r>
          </a:p>
          <a:p>
            <a:r>
              <a:rPr lang="en-US" dirty="0"/>
              <a:t>    588018056203206872      253.591      25.8716     -21.0216     0.309919     0.464066     0.752322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Unbarred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right:            7      -1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587742061082968233      209.514      20.4013     -21.1289     0.812376     0.770063    0.0179113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right:            0       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587742550688989269      238.350      12.0586     -21.0211     0.227320     0.766401     0.128497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left:           12      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587735428542627874      194.399      48.4874     -21.5122     0.224872     0.907033    0.0335490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left:            1       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587728310175465540      167.100      3.49796     -21.1936     0.248359     0.233235     0.135467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images 0.19806”/pix, 512x512 (1.7arcmin </a:t>
            </a:r>
            <a:r>
              <a:rPr lang="en-US" dirty="0" err="1"/>
              <a:t>sq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0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Pbar&gt;0.5        1115     0.250112</a:t>
            </a:r>
          </a:p>
          <a:p>
            <a:r>
              <a:rPr lang="en-US" dirty="0"/>
              <a:t>Example:     587733196234817578      198.694      54.0874     0.916677     0.213279</a:t>
            </a:r>
          </a:p>
          <a:p>
            <a:r>
              <a:rPr lang="en-US" dirty="0"/>
              <a:t>0.2&lt;</a:t>
            </a:r>
            <a:r>
              <a:rPr lang="en-US" dirty="0" err="1"/>
              <a:t>Pbar</a:t>
            </a:r>
            <a:r>
              <a:rPr lang="en-US" dirty="0"/>
              <a:t>&lt;0.5        1019     0.228578</a:t>
            </a:r>
          </a:p>
          <a:p>
            <a:r>
              <a:rPr lang="en-US" dirty="0"/>
              <a:t>Example:     587728879801270400      149.246      3.81305     0.338413      1.00000</a:t>
            </a:r>
          </a:p>
          <a:p>
            <a:r>
              <a:rPr lang="en-US" dirty="0" err="1"/>
              <a:t>Pbar</a:t>
            </a:r>
            <a:r>
              <a:rPr lang="en-US" dirty="0"/>
              <a:t>&lt;0.2        2324     0.521310</a:t>
            </a:r>
          </a:p>
          <a:p>
            <a:r>
              <a:rPr lang="en-US" dirty="0"/>
              <a:t>Example:     587728906636886170      117.518      34.4793    0.0699845     0.597951</a:t>
            </a:r>
          </a:p>
          <a:p>
            <a:r>
              <a:rPr lang="en-US" dirty="0" err="1"/>
              <a:t>Pspiral</a:t>
            </a:r>
            <a:r>
              <a:rPr lang="en-US" dirty="0"/>
              <a:t>&gt;0.5        3467     0.777703</a:t>
            </a:r>
          </a:p>
          <a:p>
            <a:r>
              <a:rPr lang="en-US" dirty="0"/>
              <a:t>Example:     587735349641478199      167.364      15.2802     0.945098     0.813468</a:t>
            </a:r>
          </a:p>
          <a:p>
            <a:r>
              <a:rPr lang="en-US" dirty="0"/>
              <a:t>0.2&lt;</a:t>
            </a:r>
            <a:r>
              <a:rPr lang="en-US" dirty="0" err="1"/>
              <a:t>Pspiral</a:t>
            </a:r>
            <a:r>
              <a:rPr lang="en-US" dirty="0"/>
              <a:t>&lt;0.5         655     0.146927</a:t>
            </a:r>
          </a:p>
          <a:p>
            <a:r>
              <a:rPr lang="en-US" dirty="0"/>
              <a:t>Example:     587738952029569092      200.210      36.6138    0.0551886     0.289725</a:t>
            </a:r>
          </a:p>
          <a:p>
            <a:r>
              <a:rPr lang="en-US" dirty="0" err="1"/>
              <a:t>Pspiral</a:t>
            </a:r>
            <a:r>
              <a:rPr lang="en-US" dirty="0"/>
              <a:t>&lt;0.2         336    0.0753701</a:t>
            </a:r>
          </a:p>
          <a:p>
            <a:r>
              <a:rPr lang="en-US" dirty="0"/>
              <a:t>Example:     587733603730391053      245.694      39.5846    0.0391164    0.0836190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C6CFB-40F4-4C4B-8CA1-06F2A1785D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C2E53-6D22-F447-B6F2-F9AB7197490A}" type="datetimeFigureOut">
              <a:rPr lang="en-US" smtClean="0"/>
              <a:pPr/>
              <a:t>8/4/18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C02AB-36B4-1743-9258-643083AE59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jpeg.asp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84667"/>
            <a:ext cx="2736000" cy="2736000"/>
          </a:xfrm>
          <a:prstGeom prst="rect">
            <a:avLst/>
          </a:prstGeom>
        </p:spPr>
      </p:pic>
      <p:pic>
        <p:nvPicPr>
          <p:cNvPr id="5" name="Picture 4" descr="NGC360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7" y="84667"/>
            <a:ext cx="2736000" cy="2736000"/>
          </a:xfrm>
          <a:prstGeom prst="rect">
            <a:avLst/>
          </a:prstGeom>
        </p:spPr>
      </p:pic>
      <p:pic>
        <p:nvPicPr>
          <p:cNvPr id="6" name="Picture 5" descr="NGC429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3" y="84667"/>
            <a:ext cx="2736000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1656000" cy="16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905000"/>
            <a:ext cx="1656000" cy="16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467" y="177800"/>
            <a:ext cx="1656000" cy="16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467" y="1905000"/>
            <a:ext cx="1656000" cy="16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0" y="177800"/>
            <a:ext cx="1656000" cy="16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200" y="1905000"/>
            <a:ext cx="1656000" cy="16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400" y="177800"/>
            <a:ext cx="1656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67" y="1905000"/>
            <a:ext cx="1656000" cy="16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1905000"/>
            <a:ext cx="1656000" cy="16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77800"/>
            <a:ext cx="1656000" cy="16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177800"/>
            <a:ext cx="1656000" cy="165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467" y="177800"/>
            <a:ext cx="1656000" cy="16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1905000"/>
            <a:ext cx="1656000" cy="16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177800"/>
            <a:ext cx="1656000" cy="165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400" y="1905000"/>
            <a:ext cx="1656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5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7" y="177800"/>
            <a:ext cx="1656000" cy="16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267" y="177800"/>
            <a:ext cx="1656000" cy="16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267" y="1896533"/>
            <a:ext cx="1656000" cy="16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467" y="1896533"/>
            <a:ext cx="1656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7" y="177800"/>
            <a:ext cx="1656000" cy="16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7" y="1896533"/>
            <a:ext cx="1656000" cy="165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267" y="177800"/>
            <a:ext cx="1656000" cy="16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267" y="1896533"/>
            <a:ext cx="1656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3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323719"/>
            <a:ext cx="1656000" cy="16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8219"/>
            <a:ext cx="1656000" cy="16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50" y="323719"/>
            <a:ext cx="1656000" cy="16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0" y="2025519"/>
            <a:ext cx="1656000" cy="16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0" y="323719"/>
            <a:ext cx="1656000" cy="16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850" y="323719"/>
            <a:ext cx="1656000" cy="16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8850" y="2025519"/>
            <a:ext cx="1656000" cy="165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7450" y="2038219"/>
            <a:ext cx="1656000" cy="1656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543900" y="203069"/>
            <a:ext cx="0" cy="37211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06950" y="2005119"/>
            <a:ext cx="7013100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AE18A0-9D9B-F04B-B11F-BBF927DB773E}"/>
              </a:ext>
            </a:extLst>
          </p:cNvPr>
          <p:cNvSpPr txBox="1"/>
          <p:nvPr/>
        </p:nvSpPr>
        <p:spPr>
          <a:xfrm rot="16200000">
            <a:off x="250764" y="961417"/>
            <a:ext cx="163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Tightly wound arms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FCCA1-97E8-3B4F-B1CF-E3B3C95F8B78}"/>
              </a:ext>
            </a:extLst>
          </p:cNvPr>
          <p:cNvSpPr txBox="1"/>
          <p:nvPr/>
        </p:nvSpPr>
        <p:spPr>
          <a:xfrm rot="16200000">
            <a:off x="222007" y="2699630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Loosely wound arms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B2DF-383F-2041-AE64-FE209643333E}"/>
              </a:ext>
            </a:extLst>
          </p:cNvPr>
          <p:cNvSpPr txBox="1"/>
          <p:nvPr/>
        </p:nvSpPr>
        <p:spPr>
          <a:xfrm>
            <a:off x="5501239" y="6888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Dominant bulge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0A3EC-8C19-8240-85AC-08744C18650D}"/>
              </a:ext>
            </a:extLst>
          </p:cNvPr>
          <p:cNvSpPr txBox="1"/>
          <p:nvPr/>
        </p:nvSpPr>
        <p:spPr>
          <a:xfrm>
            <a:off x="2018996" y="78566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Just noticeable bulge</a:t>
            </a:r>
          </a:p>
        </p:txBody>
      </p:sp>
    </p:spTree>
    <p:extLst>
      <p:ext uri="{BB962C8B-B14F-4D97-AF65-F5344CB8AC3E}">
        <p14:creationId xmlns:p14="http://schemas.microsoft.com/office/powerpoint/2010/main" val="238860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1656000" cy="16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848" y="177800"/>
            <a:ext cx="1656000" cy="16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895" y="177800"/>
            <a:ext cx="1656000" cy="16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1907926"/>
            <a:ext cx="1656000" cy="16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848" y="1907926"/>
            <a:ext cx="1656000" cy="16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895" y="1907926"/>
            <a:ext cx="1656000" cy="165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0800" y="177800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0.92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0.21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0895" y="1907926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0.04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0.08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0848" y="1907926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0.06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0.30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0800" y="1907926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0.95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0.81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0895" y="177800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0.07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0.60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0848" y="177800"/>
            <a:ext cx="83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bar</a:t>
            </a:r>
            <a:r>
              <a:rPr lang="en-US" sz="1000" dirty="0">
                <a:solidFill>
                  <a:schemeClr val="bg1"/>
                </a:solidFill>
              </a:rPr>
              <a:t>= 0.34</a:t>
            </a:r>
          </a:p>
          <a:p>
            <a:r>
              <a:rPr lang="en-US" sz="1000" dirty="0">
                <a:solidFill>
                  <a:schemeClr val="bg1"/>
                </a:solidFill>
              </a:rPr>
              <a:t>P</a:t>
            </a:r>
            <a:r>
              <a:rPr lang="en-US" sz="1000" baseline="-25000" dirty="0">
                <a:solidFill>
                  <a:schemeClr val="bg1"/>
                </a:solidFill>
              </a:rPr>
              <a:t>spiral</a:t>
            </a:r>
            <a:r>
              <a:rPr lang="en-US" sz="1000" dirty="0">
                <a:solidFill>
                  <a:schemeClr val="bg1"/>
                </a:solidFill>
              </a:rPr>
              <a:t>= 1.00</a:t>
            </a:r>
          </a:p>
        </p:txBody>
      </p:sp>
    </p:spTree>
    <p:extLst>
      <p:ext uri="{BB962C8B-B14F-4D97-AF65-F5344CB8AC3E}">
        <p14:creationId xmlns:p14="http://schemas.microsoft.com/office/powerpoint/2010/main" val="304470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498</Words>
  <Application>Microsoft Macintosh PowerPoint</Application>
  <PresentationFormat>On-screen Show (4:3)</PresentationFormat>
  <Paragraphs>101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Portsmouth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Karen Masters</dc:creator>
  <cp:lastModifiedBy>Microsoft Office User</cp:lastModifiedBy>
  <cp:revision>24</cp:revision>
  <cp:lastPrinted>2015-03-04T11:32:07Z</cp:lastPrinted>
  <dcterms:created xsi:type="dcterms:W3CDTF">2011-03-31T10:40:11Z</dcterms:created>
  <dcterms:modified xsi:type="dcterms:W3CDTF">2018-08-04T21:33:55Z</dcterms:modified>
</cp:coreProperties>
</file>